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custShowLst>
    <p:custShow name="Diaporama personnalisé 1" id="0">
      <p:sldLst>
        <p:sld r:id="rId2"/>
      </p:sldLst>
    </p:custShow>
  </p:custShow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1" autoAdjust="0"/>
  </p:normalViewPr>
  <p:slideViewPr>
    <p:cSldViewPr>
      <p:cViewPr>
        <p:scale>
          <a:sx n="100" d="100"/>
          <a:sy n="100" d="100"/>
        </p:scale>
        <p:origin x="-294" y="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74EA0-2F6E-4105-B6CE-713F97245EDD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07666-C5DA-4869-9ACE-6CD38365C28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7666-C5DA-4869-9ACE-6CD38365C28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DEECC-A5E1-49E2-B2CF-FD9F1446EA71}" type="datetimeFigureOut">
              <a:rPr lang="fr-FR" smtClean="0"/>
              <a:pPr/>
              <a:t>12/06/2012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F0AA3-6C61-4B14-8604-675A7287B74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2428860" y="357166"/>
            <a:ext cx="428628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1100" b="1" i="0" u="none" strike="noStrike" cap="all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Travailler plus pour gagner plus?</a:t>
            </a: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500034" y="2000240"/>
            <a:ext cx="1014413" cy="1135778"/>
            <a:chOff x="4286216" y="653458"/>
            <a:chExt cx="1014413" cy="1135778"/>
          </a:xfrm>
        </p:grpSpPr>
        <p:sp>
          <p:nvSpPr>
            <p:cNvPr id="2056" name="Oval 8"/>
            <p:cNvSpPr>
              <a:spLocks noChangeArrowheads="1"/>
            </p:cNvSpPr>
            <p:nvPr/>
          </p:nvSpPr>
          <p:spPr bwMode="auto">
            <a:xfrm>
              <a:off x="4286216" y="653458"/>
              <a:ext cx="1014413" cy="11357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cxnSp>
          <p:nvCxnSpPr>
            <p:cNvPr id="29" name="Connecteur droit 28"/>
            <p:cNvCxnSpPr/>
            <p:nvPr/>
          </p:nvCxnSpPr>
          <p:spPr>
            <a:xfrm rot="10800000" flipV="1">
              <a:off x="4357654" y="1246042"/>
              <a:ext cx="435770" cy="2222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 flipH="1" flipV="1">
              <a:off x="4493561" y="946179"/>
              <a:ext cx="592584" cy="714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ZoneTexte 21"/>
          <p:cNvSpPr txBox="1"/>
          <p:nvPr/>
        </p:nvSpPr>
        <p:spPr>
          <a:xfrm>
            <a:off x="500034" y="2143116"/>
            <a:ext cx="571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Indemnités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6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Alloc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Retraite</a:t>
            </a:r>
            <a:endParaRPr lang="fr-FR" sz="600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Aide </a:t>
            </a:r>
            <a:r>
              <a:rPr lang="fr-FR" sz="600" dirty="0" err="1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logmt</a:t>
            </a:r>
            <a:endParaRPr lang="fr-FR" sz="600" dirty="0" smtClean="0">
              <a:solidFill>
                <a:srgbClr val="0000FF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Santé</a:t>
            </a:r>
            <a:endParaRPr lang="fr-FR" sz="600" dirty="0"/>
          </a:p>
        </p:txBody>
      </p:sp>
      <p:sp>
        <p:nvSpPr>
          <p:cNvPr id="24" name="ZoneTexte 23"/>
          <p:cNvSpPr txBox="1"/>
          <p:nvPr/>
        </p:nvSpPr>
        <p:spPr>
          <a:xfrm>
            <a:off x="1000100" y="2357430"/>
            <a:ext cx="5715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Salaire</a:t>
            </a:r>
            <a:endParaRPr lang="fr-FR" dirty="0"/>
          </a:p>
        </p:txBody>
      </p:sp>
      <p:grpSp>
        <p:nvGrpSpPr>
          <p:cNvPr id="107" name="Groupe 106"/>
          <p:cNvGrpSpPr/>
          <p:nvPr/>
        </p:nvGrpSpPr>
        <p:grpSpPr>
          <a:xfrm>
            <a:off x="3857620" y="1857364"/>
            <a:ext cx="1143008" cy="1214446"/>
            <a:chOff x="3857620" y="1857364"/>
            <a:chExt cx="1143008" cy="1214446"/>
          </a:xfrm>
        </p:grpSpPr>
        <p:sp>
          <p:nvSpPr>
            <p:cNvPr id="28" name="Oval 8"/>
            <p:cNvSpPr>
              <a:spLocks noChangeArrowheads="1"/>
            </p:cNvSpPr>
            <p:nvPr/>
          </p:nvSpPr>
          <p:spPr bwMode="auto">
            <a:xfrm>
              <a:off x="3857620" y="1857364"/>
              <a:ext cx="1143008" cy="121444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30" name="Connecteur droit 29"/>
            <p:cNvCxnSpPr/>
            <p:nvPr/>
          </p:nvCxnSpPr>
          <p:spPr>
            <a:xfrm rot="10800000" flipV="1">
              <a:off x="3938114" y="2428868"/>
              <a:ext cx="491010" cy="3451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5400000">
              <a:off x="4143374" y="2143115"/>
              <a:ext cx="571504" cy="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Connecteur droit 38"/>
          <p:cNvCxnSpPr/>
          <p:nvPr/>
        </p:nvCxnSpPr>
        <p:spPr>
          <a:xfrm rot="10800000">
            <a:off x="3857620" y="2428868"/>
            <a:ext cx="57150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4429124" y="2357430"/>
            <a:ext cx="5715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Salaire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3857620" y="2428868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 err="1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hres</a:t>
            </a:r>
            <a:r>
              <a:rPr lang="fr-FR" sz="6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sup, primes </a:t>
            </a:r>
            <a:endParaRPr lang="fr-FR" sz="600" dirty="0"/>
          </a:p>
        </p:txBody>
      </p:sp>
      <p:sp>
        <p:nvSpPr>
          <p:cNvPr id="46" name="ZoneTexte 45"/>
          <p:cNvSpPr txBox="1"/>
          <p:nvPr/>
        </p:nvSpPr>
        <p:spPr>
          <a:xfrm>
            <a:off x="285720" y="1571612"/>
            <a:ext cx="27860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LE REVENU = </a:t>
            </a:r>
            <a:r>
              <a:rPr lang="fr-FR" sz="8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Salaire, </a:t>
            </a:r>
            <a:r>
              <a:rPr lang="fr-FR" sz="800" dirty="0" err="1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hres</a:t>
            </a:r>
            <a:r>
              <a:rPr lang="fr-FR" sz="8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sup, primes + </a:t>
            </a:r>
            <a:r>
              <a:rPr lang="fr-FR" sz="8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indemnités…</a:t>
            </a:r>
            <a:endParaRPr lang="fr-FR" dirty="0"/>
          </a:p>
        </p:txBody>
      </p:sp>
      <p:sp>
        <p:nvSpPr>
          <p:cNvPr id="47" name="ZoneTexte 46"/>
          <p:cNvSpPr txBox="1"/>
          <p:nvPr/>
        </p:nvSpPr>
        <p:spPr>
          <a:xfrm>
            <a:off x="1928794" y="1928802"/>
            <a:ext cx="142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cap="all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Travailler plus pour gagner plus </a:t>
            </a:r>
            <a:r>
              <a:rPr lang="fr-FR" sz="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consiste à </a:t>
            </a:r>
            <a:r>
              <a:rPr lang="fr-FR" sz="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fr-FR" sz="800" b="1" dirty="0" smtClean="0"/>
              <a:t>éfiscaliser</a:t>
            </a:r>
            <a:r>
              <a:rPr lang="fr-FR" sz="800" dirty="0" smtClean="0"/>
              <a:t> (</a:t>
            </a:r>
            <a:r>
              <a:rPr lang="fr-FR" sz="800" dirty="0" smtClean="0"/>
              <a:t>enlever les taxes sur ) </a:t>
            </a:r>
            <a:r>
              <a:rPr lang="fr-FR" sz="800" dirty="0" smtClean="0"/>
              <a:t>les </a:t>
            </a:r>
            <a:r>
              <a:rPr lang="fr-FR" sz="800" b="1" dirty="0" smtClean="0"/>
              <a:t>heures supplémentaires </a:t>
            </a:r>
            <a:r>
              <a:rPr lang="fr-FR" sz="800" dirty="0" smtClean="0"/>
              <a:t>afin d‘inciter les  entrepreneurs à payer plus d’heures supplémentaires  à leurs salariés.</a:t>
            </a:r>
            <a:endParaRPr lang="fr-FR" sz="800" dirty="0"/>
          </a:p>
        </p:txBody>
      </p:sp>
      <p:sp>
        <p:nvSpPr>
          <p:cNvPr id="49" name="ZoneTexte 48"/>
          <p:cNvSpPr txBox="1"/>
          <p:nvPr/>
        </p:nvSpPr>
        <p:spPr>
          <a:xfrm>
            <a:off x="3571868" y="1571612"/>
            <a:ext cx="23574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smtClean="0"/>
              <a:t>Dans un premier temps, </a:t>
            </a:r>
            <a:r>
              <a:rPr lang="fr-FR" sz="800" dirty="0" smtClean="0"/>
              <a:t>cela se traduit par l’augmentation du salaire</a:t>
            </a:r>
            <a:endParaRPr lang="fr-FR" sz="800" dirty="0"/>
          </a:p>
        </p:txBody>
      </p:sp>
      <p:grpSp>
        <p:nvGrpSpPr>
          <p:cNvPr id="89" name="Groupe 88"/>
          <p:cNvGrpSpPr/>
          <p:nvPr/>
        </p:nvGrpSpPr>
        <p:grpSpPr>
          <a:xfrm>
            <a:off x="6572264" y="2071678"/>
            <a:ext cx="1071570" cy="921464"/>
            <a:chOff x="6572264" y="785794"/>
            <a:chExt cx="1236427" cy="1064340"/>
          </a:xfrm>
        </p:grpSpPr>
        <p:grpSp>
          <p:nvGrpSpPr>
            <p:cNvPr id="51" name="Groupe 42"/>
            <p:cNvGrpSpPr/>
            <p:nvPr/>
          </p:nvGrpSpPr>
          <p:grpSpPr>
            <a:xfrm>
              <a:off x="6639237" y="785794"/>
              <a:ext cx="951012" cy="1064340"/>
              <a:chOff x="4500562" y="642918"/>
              <a:chExt cx="1014413" cy="1135778"/>
            </a:xfrm>
          </p:grpSpPr>
          <p:sp>
            <p:nvSpPr>
              <p:cNvPr id="55" name="Oval 8"/>
              <p:cNvSpPr>
                <a:spLocks noChangeArrowheads="1"/>
              </p:cNvSpPr>
              <p:nvPr/>
            </p:nvSpPr>
            <p:spPr bwMode="auto">
              <a:xfrm>
                <a:off x="4500562" y="642918"/>
                <a:ext cx="1014413" cy="113577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cxnSp>
            <p:nvCxnSpPr>
              <p:cNvPr id="56" name="Connecteur droit 55"/>
              <p:cNvCxnSpPr/>
              <p:nvPr/>
            </p:nvCxnSpPr>
            <p:spPr>
              <a:xfrm rot="10800000" flipV="1">
                <a:off x="4572000" y="1214422"/>
                <a:ext cx="428628" cy="28575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 rot="5400000">
                <a:off x="4718446" y="925100"/>
                <a:ext cx="571506" cy="7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2" name="Connecteur droit 51"/>
            <p:cNvCxnSpPr/>
            <p:nvPr/>
          </p:nvCxnSpPr>
          <p:spPr>
            <a:xfrm rot="10800000">
              <a:off x="6639237" y="1321352"/>
              <a:ext cx="468812" cy="33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ZoneTexte 52"/>
            <p:cNvSpPr txBox="1"/>
            <p:nvPr/>
          </p:nvSpPr>
          <p:spPr>
            <a:xfrm>
              <a:off x="7108049" y="1120518"/>
              <a:ext cx="700642" cy="248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 smtClean="0">
                  <a:solidFill>
                    <a:srgbClr val="FF0000"/>
                  </a:solidFill>
                  <a:latin typeface="Arial" pitchFamily="34" charset="0"/>
                  <a:ea typeface="Calibri" pitchFamily="34" charset="0"/>
                  <a:cs typeface="Times New Roman" pitchFamily="18" charset="0"/>
                </a:rPr>
                <a:t>Salaire</a:t>
              </a:r>
              <a:endParaRPr lang="fr-FR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6572264" y="1321352"/>
              <a:ext cx="468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00" dirty="0" err="1" smtClean="0">
                  <a:solidFill>
                    <a:srgbClr val="FF0000"/>
                  </a:solidFill>
                  <a:latin typeface="Arial" pitchFamily="34" charset="0"/>
                  <a:ea typeface="Calibri" pitchFamily="34" charset="0"/>
                  <a:cs typeface="Times New Roman" pitchFamily="18" charset="0"/>
                </a:rPr>
                <a:t>hres</a:t>
              </a:r>
              <a:r>
                <a:rPr lang="fr-FR" sz="600" dirty="0" smtClean="0">
                  <a:solidFill>
                    <a:srgbClr val="FF0000"/>
                  </a:solidFill>
                  <a:latin typeface="Arial" pitchFamily="34" charset="0"/>
                  <a:ea typeface="Calibri" pitchFamily="34" charset="0"/>
                  <a:cs typeface="Times New Roman" pitchFamily="18" charset="0"/>
                </a:rPr>
                <a:t> sup,  </a:t>
              </a:r>
              <a:endParaRPr lang="fr-FR" sz="600" dirty="0"/>
            </a:p>
          </p:txBody>
        </p:sp>
      </p:grpSp>
      <p:sp>
        <p:nvSpPr>
          <p:cNvPr id="58" name="ZoneTexte 57"/>
          <p:cNvSpPr txBox="1"/>
          <p:nvPr/>
        </p:nvSpPr>
        <p:spPr>
          <a:xfrm>
            <a:off x="5857884" y="1571612"/>
            <a:ext cx="23574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smtClean="0"/>
              <a:t>Dans un second temps, </a:t>
            </a:r>
            <a:r>
              <a:rPr lang="fr-FR" sz="800" dirty="0" smtClean="0"/>
              <a:t>cela se traduit par la baisse du revenu des ménages.</a:t>
            </a:r>
            <a:endParaRPr lang="fr-FR" sz="800" dirty="0"/>
          </a:p>
        </p:txBody>
      </p:sp>
      <p:sp>
        <p:nvSpPr>
          <p:cNvPr id="59" name="ZoneTexte 58"/>
          <p:cNvSpPr txBox="1"/>
          <p:nvPr/>
        </p:nvSpPr>
        <p:spPr>
          <a:xfrm>
            <a:off x="6143636" y="1928802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000" b="1" dirty="0" smtClean="0">
                <a:latin typeface="Times New Roman"/>
                <a:ea typeface="Calibri" pitchFamily="34" charset="0"/>
                <a:cs typeface="Times New Roman"/>
              </a:rPr>
              <a:t>↓</a:t>
            </a:r>
            <a:r>
              <a:rPr lang="fr-FR" sz="6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Indemnités </a:t>
            </a:r>
            <a:r>
              <a:rPr lang="fr-FR" sz="6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santé (médecin, médicaments…)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retraite…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7643834" y="2071678"/>
            <a:ext cx="114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En effet la part versée  au salarié par l’entrepreneur sous forme d’heures sup est bien inférieure à la part  que l’entrepreneur versait à l’Etat en taxes sur les heures supplémentaires.</a:t>
            </a:r>
            <a:endParaRPr lang="fr-FR" sz="800" dirty="0"/>
          </a:p>
        </p:txBody>
      </p:sp>
      <p:sp>
        <p:nvSpPr>
          <p:cNvPr id="96" name="ZoneTexte 95"/>
          <p:cNvSpPr txBox="1"/>
          <p:nvPr/>
        </p:nvSpPr>
        <p:spPr>
          <a:xfrm>
            <a:off x="571472" y="928670"/>
            <a:ext cx="235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Pour comprendre les incidences : </a:t>
            </a:r>
          </a:p>
          <a:p>
            <a:r>
              <a:rPr lang="fr-FR" sz="1000" dirty="0" smtClean="0"/>
              <a:t>il faut distinguer  le salaire du revenu</a:t>
            </a:r>
            <a:endParaRPr lang="fr-FR" sz="1000" dirty="0"/>
          </a:p>
        </p:txBody>
      </p:sp>
      <p:sp>
        <p:nvSpPr>
          <p:cNvPr id="105" name="ZoneTexte 104"/>
          <p:cNvSpPr txBox="1"/>
          <p:nvPr/>
        </p:nvSpPr>
        <p:spPr>
          <a:xfrm>
            <a:off x="1500166" y="3500438"/>
            <a:ext cx="5643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Au bilan, le salarié finit par </a:t>
            </a:r>
          </a:p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travailler plus pour gagner moins</a:t>
            </a:r>
            <a:r>
              <a:rPr lang="fr-FR" sz="1400" dirty="0" smtClean="0"/>
              <a:t>.</a:t>
            </a:r>
          </a:p>
        </p:txBody>
      </p:sp>
      <p:sp>
        <p:nvSpPr>
          <p:cNvPr id="108" name="ZoneTexte 107"/>
          <p:cNvSpPr txBox="1"/>
          <p:nvPr/>
        </p:nvSpPr>
        <p:spPr>
          <a:xfrm>
            <a:off x="2285984" y="4143380"/>
            <a:ext cx="40719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</a:t>
            </a:r>
            <a:r>
              <a:rPr lang="fr-FR" sz="1400" b="1" baseline="30000" dirty="0" smtClean="0"/>
              <a:t>ème</a:t>
            </a:r>
            <a:r>
              <a:rPr lang="fr-FR" sz="1400" b="1" dirty="0" smtClean="0"/>
              <a:t> effet </a:t>
            </a:r>
            <a:r>
              <a:rPr lang="fr-FR" sz="1400" b="1" dirty="0" err="1" smtClean="0"/>
              <a:t>Kiss</a:t>
            </a:r>
            <a:r>
              <a:rPr lang="fr-FR" sz="1400" b="1" dirty="0" smtClean="0"/>
              <a:t> cool (pervers): </a:t>
            </a:r>
            <a:r>
              <a:rPr lang="fr-FR" sz="1400" dirty="0" smtClean="0"/>
              <a:t>« travailler plus pour gagner plus » s’adresse uniquement aux salariés, excluant les chômeurs.  Il s’agit donc pour </a:t>
            </a:r>
          </a:p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les</a:t>
            </a:r>
            <a:r>
              <a:rPr lang="fr-FR" sz="1400" dirty="0" smtClean="0"/>
              <a:t> </a:t>
            </a:r>
            <a:r>
              <a:rPr lang="fr-FR" sz="1400" dirty="0" smtClean="0">
                <a:solidFill>
                  <a:srgbClr val="FF0000"/>
                </a:solidFill>
              </a:rPr>
              <a:t>sans emplois de </a:t>
            </a:r>
          </a:p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travailler moins pour gagner moins.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0" dur="1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5" dur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2" grpId="0"/>
      <p:bldP spid="24" grpId="0"/>
      <p:bldP spid="44" grpId="0"/>
      <p:bldP spid="45" grpId="0"/>
      <p:bldP spid="46" grpId="0"/>
      <p:bldP spid="47" grpId="0"/>
      <p:bldP spid="49" grpId="0"/>
      <p:bldP spid="58" grpId="0"/>
      <p:bldP spid="59" grpId="0"/>
      <p:bldP spid="90" grpId="0"/>
      <p:bldP spid="96" grpId="0"/>
      <p:bldP spid="105" grpId="0"/>
      <p:bldP spid="1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/>
          <p:cNvGrpSpPr/>
          <p:nvPr/>
        </p:nvGrpSpPr>
        <p:grpSpPr>
          <a:xfrm>
            <a:off x="2643174" y="2500306"/>
            <a:ext cx="1014413" cy="1135778"/>
            <a:chOff x="5072066" y="2571744"/>
            <a:chExt cx="1014413" cy="1135778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5072066" y="2571744"/>
              <a:ext cx="1014413" cy="11357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AutoShape 2"/>
            <p:cNvSpPr>
              <a:spLocks noChangeShapeType="1"/>
            </p:cNvSpPr>
            <p:nvPr/>
          </p:nvSpPr>
          <p:spPr bwMode="auto">
            <a:xfrm flipH="1">
              <a:off x="5072066" y="3143248"/>
              <a:ext cx="500063" cy="707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15" name="Connecteur droit 14"/>
            <p:cNvCxnSpPr>
              <a:stCxn id="13" idx="0"/>
            </p:cNvCxnSpPr>
            <p:nvPr/>
          </p:nvCxnSpPr>
          <p:spPr>
            <a:xfrm rot="16200000" flipH="1" flipV="1">
              <a:off x="5289950" y="2853926"/>
              <a:ext cx="571506" cy="714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AutoShape 2"/>
            <p:cNvSpPr>
              <a:spLocks noChangeShapeType="1"/>
            </p:cNvSpPr>
            <p:nvPr/>
          </p:nvSpPr>
          <p:spPr bwMode="auto">
            <a:xfrm flipH="1" flipV="1">
              <a:off x="5572132" y="3142590"/>
              <a:ext cx="214314" cy="5007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1428728" y="1571612"/>
            <a:ext cx="4643470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1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11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Dans la réalité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 SALAIRE BRUT réel</a:t>
            </a:r>
            <a:r>
              <a:rPr kumimoji="0" lang="fr-FR" sz="11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Salaire net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1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400" dirty="0" smtClean="0">
                <a:latin typeface="Arial" pitchFamily="34" charset="0"/>
              </a:rPr>
              <a:t>+ </a:t>
            </a:r>
            <a:r>
              <a:rPr lang="fr-FR" sz="1200" dirty="0" smtClean="0">
                <a:solidFill>
                  <a:srgbClr val="FF0000"/>
                </a:solidFill>
                <a:latin typeface="Arial" pitchFamily="34" charset="0"/>
              </a:rPr>
              <a:t>Cotisations salariales</a:t>
            </a:r>
            <a:r>
              <a:rPr lang="fr-FR" sz="1200" dirty="0" smtClean="0">
                <a:latin typeface="Arial" pitchFamily="34" charset="0"/>
              </a:rPr>
              <a:t> </a:t>
            </a:r>
            <a:r>
              <a:rPr lang="fr-FR" sz="11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	                              </a:t>
            </a:r>
            <a:r>
              <a:rPr lang="fr-FR" sz="1100" b="1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+ </a:t>
            </a:r>
            <a:r>
              <a:rPr lang="fr-FR" sz="11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Cotisations patronales</a:t>
            </a:r>
            <a:r>
              <a:rPr lang="fr-FR" sz="1100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786050" y="142852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FF0000"/>
                </a:solidFill>
              </a:rPr>
              <a:t>Autre raison à la diminution des revenus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7224" y="571480"/>
            <a:ext cx="585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Les cotisations patronales sont perçues par les employeurs comme un frein à l’activité économique et à l’emploi. Elles </a:t>
            </a:r>
            <a:r>
              <a:rPr lang="fr-FR" sz="1200" dirty="0" smtClean="0"/>
              <a:t>sont </a:t>
            </a:r>
            <a:r>
              <a:rPr lang="fr-FR" sz="1200" dirty="0" smtClean="0"/>
              <a:t>qualifiées à ce titre de charges patronales.</a:t>
            </a:r>
            <a:endParaRPr lang="fr-FR" sz="1200" dirty="0"/>
          </a:p>
        </p:txBody>
      </p:sp>
      <p:sp>
        <p:nvSpPr>
          <p:cNvPr id="19" name="ZoneTexte 18"/>
          <p:cNvSpPr txBox="1"/>
          <p:nvPr/>
        </p:nvSpPr>
        <p:spPr>
          <a:xfrm>
            <a:off x="857224" y="1000108"/>
            <a:ext cx="544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Or ces cotisations patronales font partie intégrante du salaire brut de l’employé.</a:t>
            </a:r>
            <a:endParaRPr lang="fr-FR" sz="1200" dirty="0"/>
          </a:p>
        </p:txBody>
      </p:sp>
      <p:sp>
        <p:nvSpPr>
          <p:cNvPr id="7" name="Forme libre 6"/>
          <p:cNvSpPr/>
          <p:nvPr/>
        </p:nvSpPr>
        <p:spPr>
          <a:xfrm>
            <a:off x="2500266" y="2372947"/>
            <a:ext cx="1285884" cy="1407387"/>
          </a:xfrm>
          <a:custGeom>
            <a:avLst/>
            <a:gdLst>
              <a:gd name="connsiteX0" fmla="*/ 537210 w 1094105"/>
              <a:gd name="connsiteY0" fmla="*/ 1270 h 1179830"/>
              <a:gd name="connsiteX1" fmla="*/ 662940 w 1094105"/>
              <a:gd name="connsiteY1" fmla="*/ 8890 h 1179830"/>
              <a:gd name="connsiteX2" fmla="*/ 784860 w 1094105"/>
              <a:gd name="connsiteY2" fmla="*/ 54610 h 1179830"/>
              <a:gd name="connsiteX3" fmla="*/ 899160 w 1094105"/>
              <a:gd name="connsiteY3" fmla="*/ 130810 h 1179830"/>
              <a:gd name="connsiteX4" fmla="*/ 956310 w 1094105"/>
              <a:gd name="connsiteY4" fmla="*/ 191770 h 1179830"/>
              <a:gd name="connsiteX5" fmla="*/ 994410 w 1094105"/>
              <a:gd name="connsiteY5" fmla="*/ 252730 h 1179830"/>
              <a:gd name="connsiteX6" fmla="*/ 1040130 w 1094105"/>
              <a:gd name="connsiteY6" fmla="*/ 344170 h 1179830"/>
              <a:gd name="connsiteX7" fmla="*/ 1085850 w 1094105"/>
              <a:gd name="connsiteY7" fmla="*/ 488950 h 1179830"/>
              <a:gd name="connsiteX8" fmla="*/ 1089660 w 1094105"/>
              <a:gd name="connsiteY8" fmla="*/ 626110 h 1179830"/>
              <a:gd name="connsiteX9" fmla="*/ 1078230 w 1094105"/>
              <a:gd name="connsiteY9" fmla="*/ 721360 h 1179830"/>
              <a:gd name="connsiteX10" fmla="*/ 1032510 w 1094105"/>
              <a:gd name="connsiteY10" fmla="*/ 854710 h 1179830"/>
              <a:gd name="connsiteX11" fmla="*/ 963930 w 1094105"/>
              <a:gd name="connsiteY11" fmla="*/ 957580 h 1179830"/>
              <a:gd name="connsiteX12" fmla="*/ 895350 w 1094105"/>
              <a:gd name="connsiteY12" fmla="*/ 1041400 h 1179830"/>
              <a:gd name="connsiteX13" fmla="*/ 742950 w 1094105"/>
              <a:gd name="connsiteY13" fmla="*/ 1129030 h 1179830"/>
              <a:gd name="connsiteX14" fmla="*/ 647700 w 1094105"/>
              <a:gd name="connsiteY14" fmla="*/ 1159510 h 1179830"/>
              <a:gd name="connsiteX15" fmla="*/ 495300 w 1094105"/>
              <a:gd name="connsiteY15" fmla="*/ 1174750 h 1179830"/>
              <a:gd name="connsiteX16" fmla="*/ 300990 w 1094105"/>
              <a:gd name="connsiteY16" fmla="*/ 1129030 h 1179830"/>
              <a:gd name="connsiteX17" fmla="*/ 171450 w 1094105"/>
              <a:gd name="connsiteY17" fmla="*/ 1018540 h 1179830"/>
              <a:gd name="connsiteX18" fmla="*/ 87630 w 1094105"/>
              <a:gd name="connsiteY18" fmla="*/ 904240 h 1179830"/>
              <a:gd name="connsiteX19" fmla="*/ 38100 w 1094105"/>
              <a:gd name="connsiteY19" fmla="*/ 801370 h 1179830"/>
              <a:gd name="connsiteX20" fmla="*/ 0 w 1094105"/>
              <a:gd name="connsiteY20" fmla="*/ 671830 h 1179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94105" h="1179830">
                <a:moveTo>
                  <a:pt x="537210" y="1270"/>
                </a:moveTo>
                <a:cubicBezTo>
                  <a:pt x="579437" y="635"/>
                  <a:pt x="621665" y="0"/>
                  <a:pt x="662940" y="8890"/>
                </a:cubicBezTo>
                <a:cubicBezTo>
                  <a:pt x="704215" y="17780"/>
                  <a:pt x="745490" y="34290"/>
                  <a:pt x="784860" y="54610"/>
                </a:cubicBezTo>
                <a:cubicBezTo>
                  <a:pt x="824230" y="74930"/>
                  <a:pt x="870585" y="107950"/>
                  <a:pt x="899160" y="130810"/>
                </a:cubicBezTo>
                <a:cubicBezTo>
                  <a:pt x="927735" y="153670"/>
                  <a:pt x="940435" y="171450"/>
                  <a:pt x="956310" y="191770"/>
                </a:cubicBezTo>
                <a:cubicBezTo>
                  <a:pt x="972185" y="212090"/>
                  <a:pt x="980440" y="227330"/>
                  <a:pt x="994410" y="252730"/>
                </a:cubicBezTo>
                <a:cubicBezTo>
                  <a:pt x="1008380" y="278130"/>
                  <a:pt x="1024890" y="304800"/>
                  <a:pt x="1040130" y="344170"/>
                </a:cubicBezTo>
                <a:cubicBezTo>
                  <a:pt x="1055370" y="383540"/>
                  <a:pt x="1077595" y="441960"/>
                  <a:pt x="1085850" y="488950"/>
                </a:cubicBezTo>
                <a:cubicBezTo>
                  <a:pt x="1094105" y="535940"/>
                  <a:pt x="1090930" y="587375"/>
                  <a:pt x="1089660" y="626110"/>
                </a:cubicBezTo>
                <a:cubicBezTo>
                  <a:pt x="1088390" y="664845"/>
                  <a:pt x="1087755" y="683260"/>
                  <a:pt x="1078230" y="721360"/>
                </a:cubicBezTo>
                <a:cubicBezTo>
                  <a:pt x="1068705" y="759460"/>
                  <a:pt x="1051560" y="815340"/>
                  <a:pt x="1032510" y="854710"/>
                </a:cubicBezTo>
                <a:cubicBezTo>
                  <a:pt x="1013460" y="894080"/>
                  <a:pt x="986790" y="926465"/>
                  <a:pt x="963930" y="957580"/>
                </a:cubicBezTo>
                <a:cubicBezTo>
                  <a:pt x="941070" y="988695"/>
                  <a:pt x="932180" y="1012825"/>
                  <a:pt x="895350" y="1041400"/>
                </a:cubicBezTo>
                <a:cubicBezTo>
                  <a:pt x="858520" y="1069975"/>
                  <a:pt x="784225" y="1109345"/>
                  <a:pt x="742950" y="1129030"/>
                </a:cubicBezTo>
                <a:cubicBezTo>
                  <a:pt x="701675" y="1148715"/>
                  <a:pt x="688975" y="1151890"/>
                  <a:pt x="647700" y="1159510"/>
                </a:cubicBezTo>
                <a:cubicBezTo>
                  <a:pt x="606425" y="1167130"/>
                  <a:pt x="553085" y="1179830"/>
                  <a:pt x="495300" y="1174750"/>
                </a:cubicBezTo>
                <a:cubicBezTo>
                  <a:pt x="437515" y="1169670"/>
                  <a:pt x="354965" y="1155065"/>
                  <a:pt x="300990" y="1129030"/>
                </a:cubicBezTo>
                <a:cubicBezTo>
                  <a:pt x="247015" y="1102995"/>
                  <a:pt x="207010" y="1056005"/>
                  <a:pt x="171450" y="1018540"/>
                </a:cubicBezTo>
                <a:cubicBezTo>
                  <a:pt x="135890" y="981075"/>
                  <a:pt x="109855" y="940435"/>
                  <a:pt x="87630" y="904240"/>
                </a:cubicBezTo>
                <a:cubicBezTo>
                  <a:pt x="65405" y="868045"/>
                  <a:pt x="52705" y="840105"/>
                  <a:pt x="38100" y="801370"/>
                </a:cubicBezTo>
                <a:cubicBezTo>
                  <a:pt x="23495" y="762635"/>
                  <a:pt x="11747" y="717232"/>
                  <a:pt x="0" y="671830"/>
                </a:cubicBezTo>
              </a:path>
            </a:pathLst>
          </a:cu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643174" y="2786058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Cotisation</a:t>
            </a:r>
            <a:endParaRPr lang="fr-FR" sz="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Patronales</a:t>
            </a:r>
            <a:r>
              <a:rPr lang="fr-FR" sz="600" dirty="0" smtClean="0">
                <a:solidFill>
                  <a:srgbClr val="92D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600" dirty="0"/>
          </a:p>
        </p:txBody>
      </p:sp>
      <p:sp>
        <p:nvSpPr>
          <p:cNvPr id="10" name="ZoneTexte 9"/>
          <p:cNvSpPr txBox="1"/>
          <p:nvPr/>
        </p:nvSpPr>
        <p:spPr>
          <a:xfrm>
            <a:off x="3143240" y="285749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Salaire</a:t>
            </a:r>
            <a:endParaRPr lang="fr-FR" sz="8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Net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643174" y="3214686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Cotisations</a:t>
            </a:r>
            <a:endParaRPr lang="fr-FR" sz="6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salariales</a:t>
            </a:r>
            <a:endParaRPr lang="fr-FR" sz="600" b="1" dirty="0" smtClean="0">
              <a:latin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714744" y="285749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Salaire </a:t>
            </a:r>
          </a:p>
          <a:p>
            <a:r>
              <a:rPr lang="fr-FR" sz="800" dirty="0" smtClean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brut classique</a:t>
            </a:r>
            <a:endParaRPr lang="fr-FR" dirty="0"/>
          </a:p>
        </p:txBody>
      </p:sp>
      <p:sp>
        <p:nvSpPr>
          <p:cNvPr id="20" name="Forme libre 19"/>
          <p:cNvSpPr/>
          <p:nvPr/>
        </p:nvSpPr>
        <p:spPr>
          <a:xfrm>
            <a:off x="2344729" y="2291087"/>
            <a:ext cx="1001352" cy="1587577"/>
          </a:xfrm>
          <a:custGeom>
            <a:avLst/>
            <a:gdLst>
              <a:gd name="connsiteX0" fmla="*/ 760130 w 1001352"/>
              <a:gd name="connsiteY0" fmla="*/ 0 h 1587577"/>
              <a:gd name="connsiteX1" fmla="*/ 631104 w 1001352"/>
              <a:gd name="connsiteY1" fmla="*/ 11220 h 1587577"/>
              <a:gd name="connsiteX2" fmla="*/ 406711 w 1001352"/>
              <a:gd name="connsiteY2" fmla="*/ 61708 h 1587577"/>
              <a:gd name="connsiteX3" fmla="*/ 244027 w 1001352"/>
              <a:gd name="connsiteY3" fmla="*/ 162685 h 1587577"/>
              <a:gd name="connsiteX4" fmla="*/ 126221 w 1001352"/>
              <a:gd name="connsiteY4" fmla="*/ 280491 h 1587577"/>
              <a:gd name="connsiteX5" fmla="*/ 58903 w 1001352"/>
              <a:gd name="connsiteY5" fmla="*/ 409516 h 1587577"/>
              <a:gd name="connsiteX6" fmla="*/ 19634 w 1001352"/>
              <a:gd name="connsiteY6" fmla="*/ 566591 h 1587577"/>
              <a:gd name="connsiteX7" fmla="*/ 2805 w 1001352"/>
              <a:gd name="connsiteY7" fmla="*/ 779764 h 1587577"/>
              <a:gd name="connsiteX8" fmla="*/ 36464 w 1001352"/>
              <a:gd name="connsiteY8" fmla="*/ 987328 h 1587577"/>
              <a:gd name="connsiteX9" fmla="*/ 98172 w 1001352"/>
              <a:gd name="connsiteY9" fmla="*/ 1166842 h 1587577"/>
              <a:gd name="connsiteX10" fmla="*/ 260856 w 1001352"/>
              <a:gd name="connsiteY10" fmla="*/ 1374405 h 1587577"/>
              <a:gd name="connsiteX11" fmla="*/ 378662 w 1001352"/>
              <a:gd name="connsiteY11" fmla="*/ 1475381 h 1587577"/>
              <a:gd name="connsiteX12" fmla="*/ 586226 w 1001352"/>
              <a:gd name="connsiteY12" fmla="*/ 1570748 h 1587577"/>
              <a:gd name="connsiteX13" fmla="*/ 771349 w 1001352"/>
              <a:gd name="connsiteY13" fmla="*/ 1576358 h 1587577"/>
              <a:gd name="connsiteX14" fmla="*/ 883546 w 1001352"/>
              <a:gd name="connsiteY14" fmla="*/ 1565139 h 1587577"/>
              <a:gd name="connsiteX15" fmla="*/ 1001352 w 1001352"/>
              <a:gd name="connsiteY15" fmla="*/ 1542699 h 158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01352" h="1587577">
                <a:moveTo>
                  <a:pt x="760130" y="0"/>
                </a:moveTo>
                <a:cubicBezTo>
                  <a:pt x="725068" y="467"/>
                  <a:pt x="690007" y="935"/>
                  <a:pt x="631104" y="11220"/>
                </a:cubicBezTo>
                <a:cubicBezTo>
                  <a:pt x="572201" y="21505"/>
                  <a:pt x="471224" y="36464"/>
                  <a:pt x="406711" y="61708"/>
                </a:cubicBezTo>
                <a:cubicBezTo>
                  <a:pt x="342198" y="86952"/>
                  <a:pt x="290775" y="126221"/>
                  <a:pt x="244027" y="162685"/>
                </a:cubicBezTo>
                <a:cubicBezTo>
                  <a:pt x="197279" y="199149"/>
                  <a:pt x="157075" y="239352"/>
                  <a:pt x="126221" y="280491"/>
                </a:cubicBezTo>
                <a:cubicBezTo>
                  <a:pt x="95367" y="321630"/>
                  <a:pt x="76668" y="361833"/>
                  <a:pt x="58903" y="409516"/>
                </a:cubicBezTo>
                <a:cubicBezTo>
                  <a:pt x="41139" y="457199"/>
                  <a:pt x="28984" y="504883"/>
                  <a:pt x="19634" y="566591"/>
                </a:cubicBezTo>
                <a:cubicBezTo>
                  <a:pt x="10284" y="628299"/>
                  <a:pt x="0" y="709641"/>
                  <a:pt x="2805" y="779764"/>
                </a:cubicBezTo>
                <a:cubicBezTo>
                  <a:pt x="5610" y="849887"/>
                  <a:pt x="20570" y="922815"/>
                  <a:pt x="36464" y="987328"/>
                </a:cubicBezTo>
                <a:cubicBezTo>
                  <a:pt x="52359" y="1051841"/>
                  <a:pt x="60773" y="1102329"/>
                  <a:pt x="98172" y="1166842"/>
                </a:cubicBezTo>
                <a:cubicBezTo>
                  <a:pt x="135571" y="1231355"/>
                  <a:pt x="214108" y="1322982"/>
                  <a:pt x="260856" y="1374405"/>
                </a:cubicBezTo>
                <a:cubicBezTo>
                  <a:pt x="307604" y="1425828"/>
                  <a:pt x="324434" y="1442657"/>
                  <a:pt x="378662" y="1475381"/>
                </a:cubicBezTo>
                <a:cubicBezTo>
                  <a:pt x="432890" y="1508105"/>
                  <a:pt x="520778" y="1553919"/>
                  <a:pt x="586226" y="1570748"/>
                </a:cubicBezTo>
                <a:cubicBezTo>
                  <a:pt x="651674" y="1587577"/>
                  <a:pt x="721796" y="1577293"/>
                  <a:pt x="771349" y="1576358"/>
                </a:cubicBezTo>
                <a:cubicBezTo>
                  <a:pt x="820902" y="1575423"/>
                  <a:pt x="845212" y="1570749"/>
                  <a:pt x="883546" y="1565139"/>
                </a:cubicBezTo>
                <a:cubicBezTo>
                  <a:pt x="921880" y="1559529"/>
                  <a:pt x="961616" y="1551114"/>
                  <a:pt x="1001352" y="1542699"/>
                </a:cubicBezTo>
              </a:path>
            </a:pathLst>
          </a:cu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928662" y="2285992"/>
            <a:ext cx="15716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</a:rPr>
              <a:t>Les cotisations </a:t>
            </a:r>
            <a:r>
              <a:rPr lang="fr-FR" sz="1000" dirty="0" smtClean="0"/>
              <a:t>sont versées à la sécurité sociale (santé, retraite, allocation familiales, chômage…) pour être </a:t>
            </a:r>
            <a:r>
              <a:rPr lang="fr-FR" sz="1000" b="1" dirty="0" smtClean="0">
                <a:solidFill>
                  <a:srgbClr val="FF0000"/>
                </a:solidFill>
              </a:rPr>
              <a:t>reversées</a:t>
            </a:r>
            <a:r>
              <a:rPr lang="fr-FR" sz="1000" dirty="0" smtClean="0"/>
              <a:t> sous formes de </a:t>
            </a:r>
            <a:r>
              <a:rPr lang="fr-FR" sz="1000" b="1" dirty="0" smtClean="0">
                <a:solidFill>
                  <a:srgbClr val="FF0000"/>
                </a:solidFill>
              </a:rPr>
              <a:t>remboursements</a:t>
            </a:r>
            <a:r>
              <a:rPr lang="fr-FR" sz="1000" dirty="0" smtClean="0"/>
              <a:t> (médecin, médicaments), </a:t>
            </a:r>
            <a:r>
              <a:rPr lang="fr-FR" sz="1000" b="1" dirty="0" smtClean="0">
                <a:solidFill>
                  <a:srgbClr val="FF0000"/>
                </a:solidFill>
              </a:rPr>
              <a:t>d’indemnités</a:t>
            </a:r>
            <a:r>
              <a:rPr lang="fr-FR" sz="1000" dirty="0" smtClean="0"/>
              <a:t> (chômage, retraite, congés maladie, accidents du travail…)</a:t>
            </a:r>
            <a:endParaRPr lang="fr-FR" sz="1000" dirty="0"/>
          </a:p>
        </p:txBody>
      </p:sp>
      <p:sp>
        <p:nvSpPr>
          <p:cNvPr id="23" name="ZoneTexte 22"/>
          <p:cNvSpPr txBox="1"/>
          <p:nvPr/>
        </p:nvSpPr>
        <p:spPr>
          <a:xfrm>
            <a:off x="1571604" y="4500570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Conséquence</a:t>
            </a:r>
            <a:r>
              <a:rPr lang="fr-FR" sz="1200" dirty="0" smtClean="0"/>
              <a:t>: la baisse des cotisations patronales conduit à la baisses des revenus.</a:t>
            </a:r>
            <a:endParaRPr lang="fr-FR" sz="1200" dirty="0"/>
          </a:p>
        </p:txBody>
      </p:sp>
      <p:grpSp>
        <p:nvGrpSpPr>
          <p:cNvPr id="24" name="Groupe 23"/>
          <p:cNvGrpSpPr/>
          <p:nvPr/>
        </p:nvGrpSpPr>
        <p:grpSpPr>
          <a:xfrm>
            <a:off x="4714876" y="4929198"/>
            <a:ext cx="1071570" cy="921464"/>
            <a:chOff x="6572264" y="785794"/>
            <a:chExt cx="1236427" cy="1064340"/>
          </a:xfrm>
        </p:grpSpPr>
        <p:grpSp>
          <p:nvGrpSpPr>
            <p:cNvPr id="25" name="Groupe 42"/>
            <p:cNvGrpSpPr/>
            <p:nvPr/>
          </p:nvGrpSpPr>
          <p:grpSpPr>
            <a:xfrm>
              <a:off x="6639237" y="785794"/>
              <a:ext cx="951012" cy="1064340"/>
              <a:chOff x="4500562" y="642918"/>
              <a:chExt cx="1014413" cy="1135778"/>
            </a:xfrm>
          </p:grpSpPr>
          <p:sp>
            <p:nvSpPr>
              <p:cNvPr id="29" name="Oval 8"/>
              <p:cNvSpPr>
                <a:spLocks noChangeArrowheads="1"/>
              </p:cNvSpPr>
              <p:nvPr/>
            </p:nvSpPr>
            <p:spPr bwMode="auto">
              <a:xfrm>
                <a:off x="4500562" y="642918"/>
                <a:ext cx="1014413" cy="113577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cxnSp>
            <p:nvCxnSpPr>
              <p:cNvPr id="30" name="Connecteur droit 29"/>
              <p:cNvCxnSpPr/>
              <p:nvPr/>
            </p:nvCxnSpPr>
            <p:spPr>
              <a:xfrm rot="10800000" flipV="1">
                <a:off x="4572000" y="1214422"/>
                <a:ext cx="428628" cy="28575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>
              <a:xfrm rot="5400000">
                <a:off x="4718446" y="925100"/>
                <a:ext cx="571506" cy="7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Connecteur droit 25"/>
            <p:cNvCxnSpPr/>
            <p:nvPr/>
          </p:nvCxnSpPr>
          <p:spPr>
            <a:xfrm rot="10800000">
              <a:off x="6639237" y="1321352"/>
              <a:ext cx="468812" cy="33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6"/>
            <p:cNvSpPr txBox="1"/>
            <p:nvPr/>
          </p:nvSpPr>
          <p:spPr>
            <a:xfrm>
              <a:off x="7108049" y="1120518"/>
              <a:ext cx="700642" cy="248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 smtClean="0">
                  <a:solidFill>
                    <a:srgbClr val="FF0000"/>
                  </a:solidFill>
                  <a:latin typeface="Arial" pitchFamily="34" charset="0"/>
                  <a:ea typeface="Calibri" pitchFamily="34" charset="0"/>
                  <a:cs typeface="Times New Roman" pitchFamily="18" charset="0"/>
                </a:rPr>
                <a:t>Salaire</a:t>
              </a:r>
              <a:endParaRPr lang="fr-FR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6572264" y="1321352"/>
              <a:ext cx="468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00" dirty="0" err="1" smtClean="0">
                  <a:solidFill>
                    <a:srgbClr val="FF0000"/>
                  </a:solidFill>
                  <a:latin typeface="Arial" pitchFamily="34" charset="0"/>
                  <a:ea typeface="Calibri" pitchFamily="34" charset="0"/>
                  <a:cs typeface="Times New Roman" pitchFamily="18" charset="0"/>
                </a:rPr>
                <a:t>hres</a:t>
              </a:r>
              <a:r>
                <a:rPr lang="fr-FR" sz="600" dirty="0" smtClean="0">
                  <a:solidFill>
                    <a:srgbClr val="FF0000"/>
                  </a:solidFill>
                  <a:latin typeface="Arial" pitchFamily="34" charset="0"/>
                  <a:ea typeface="Calibri" pitchFamily="34" charset="0"/>
                  <a:cs typeface="Times New Roman" pitchFamily="18" charset="0"/>
                </a:rPr>
                <a:t> sup,  </a:t>
              </a:r>
              <a:endParaRPr lang="fr-FR" sz="600" dirty="0"/>
            </a:p>
          </p:txBody>
        </p:sp>
      </p:grpSp>
      <p:sp>
        <p:nvSpPr>
          <p:cNvPr id="32" name="ZoneTexte 31"/>
          <p:cNvSpPr txBox="1"/>
          <p:nvPr/>
        </p:nvSpPr>
        <p:spPr>
          <a:xfrm>
            <a:off x="4429124" y="4857760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000" b="1" dirty="0" smtClean="0">
                <a:latin typeface="Times New Roman"/>
                <a:ea typeface="Calibri" pitchFamily="34" charset="0"/>
                <a:cs typeface="Times New Roman"/>
              </a:rPr>
              <a:t>↓</a:t>
            </a:r>
            <a:r>
              <a:rPr lang="fr-FR" sz="6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Indemnités </a:t>
            </a:r>
            <a:r>
              <a:rPr lang="fr-FR" sz="6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santé (médecin, médicaments…)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6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retraite…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7" grpId="0" animBg="1"/>
      <p:bldP spid="9" grpId="0"/>
      <p:bldP spid="10" grpId="0"/>
      <p:bldP spid="11" grpId="0"/>
      <p:bldP spid="12" grpId="0"/>
      <p:bldP spid="20" grpId="0" animBg="1"/>
      <p:bldP spid="21" grpId="0"/>
      <p:bldP spid="23" grpId="0"/>
      <p:bldP spid="3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315</Words>
  <Application>Microsoft Office PowerPoint</Application>
  <PresentationFormat>Affichage à l'écran (4:3)</PresentationFormat>
  <Paragraphs>46</Paragraphs>
  <Slides>2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  <vt:variant>
        <vt:lpstr>Diaporamas personnalisés</vt:lpstr>
      </vt:variant>
      <vt:variant>
        <vt:i4>1</vt:i4>
      </vt:variant>
    </vt:vector>
  </HeadingPairs>
  <TitlesOfParts>
    <vt:vector size="4" baseType="lpstr">
      <vt:lpstr>Thème Office</vt:lpstr>
      <vt:lpstr>Diapositive 1</vt:lpstr>
      <vt:lpstr>Diapositive 2</vt:lpstr>
      <vt:lpstr>Diaporama personnalisé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Proprietaire</dc:creator>
  <cp:lastModifiedBy>Tof</cp:lastModifiedBy>
  <cp:revision>76</cp:revision>
  <dcterms:created xsi:type="dcterms:W3CDTF">2012-04-21T20:16:16Z</dcterms:created>
  <dcterms:modified xsi:type="dcterms:W3CDTF">2012-06-12T21:01:04Z</dcterms:modified>
</cp:coreProperties>
</file>